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59" r:id="rId6"/>
    <p:sldId id="267" r:id="rId7"/>
    <p:sldId id="260" r:id="rId8"/>
    <p:sldId id="261" r:id="rId9"/>
    <p:sldId id="264" r:id="rId10"/>
    <p:sldId id="268" r:id="rId11"/>
    <p:sldId id="265" r:id="rId12"/>
    <p:sldId id="269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1424CE-D131-437F-8DBF-5528F19C3232}" v="8" dt="2025-05-04T22:22:18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odkumar Kethavath" userId="9d7af228ad33820c" providerId="LiveId" clId="{601424CE-D131-437F-8DBF-5528F19C3232}"/>
    <pc:docChg chg="undo custSel modSld">
      <pc:chgData name="Vinodkumar Kethavath" userId="9d7af228ad33820c" providerId="LiveId" clId="{601424CE-D131-437F-8DBF-5528F19C3232}" dt="2025-05-04T22:22:22.894" v="42" actId="14100"/>
      <pc:docMkLst>
        <pc:docMk/>
      </pc:docMkLst>
      <pc:sldChg chg="addSp delSp modSp modTransition modAnim">
        <pc:chgData name="Vinodkumar Kethavath" userId="9d7af228ad33820c" providerId="LiveId" clId="{601424CE-D131-437F-8DBF-5528F19C3232}" dt="2025-05-04T22:22:18.517" v="34"/>
        <pc:sldMkLst>
          <pc:docMk/>
          <pc:sldMk cId="0" sldId="256"/>
        </pc:sldMkLst>
        <pc:picChg chg="add del mod">
          <ac:chgData name="Vinodkumar Kethavath" userId="9d7af228ad33820c" providerId="LiveId" clId="{601424CE-D131-437F-8DBF-5528F19C3232}" dt="2025-05-04T22:22:18.517" v="34"/>
          <ac:picMkLst>
            <pc:docMk/>
            <pc:sldMk cId="0" sldId="256"/>
            <ac:picMk id="9" creationId="{57FF9F9F-F66A-2F2A-E789-799E0F6605B7}"/>
          </ac:picMkLst>
        </pc:picChg>
      </pc:sldChg>
      <pc:sldChg chg="addSp delSp modSp mod modTransition modAnim">
        <pc:chgData name="Vinodkumar Kethavath" userId="9d7af228ad33820c" providerId="LiveId" clId="{601424CE-D131-437F-8DBF-5528F19C3232}" dt="2025-05-04T22:22:18.517" v="34"/>
        <pc:sldMkLst>
          <pc:docMk/>
          <pc:sldMk cId="0" sldId="257"/>
        </pc:sldMkLst>
        <pc:picChg chg="add del mod">
          <ac:chgData name="Vinodkumar Kethavath" userId="9d7af228ad33820c" providerId="LiveId" clId="{601424CE-D131-437F-8DBF-5528F19C3232}" dt="2025-05-04T22:22:18.517" v="34"/>
          <ac:picMkLst>
            <pc:docMk/>
            <pc:sldMk cId="0" sldId="257"/>
            <ac:picMk id="21" creationId="{47DE8A10-AC15-A138-2A4C-7577D28F654E}"/>
          </ac:picMkLst>
        </pc:picChg>
      </pc:sldChg>
      <pc:sldChg chg="modTransition">
        <pc:chgData name="Vinodkumar Kethavath" userId="9d7af228ad33820c" providerId="LiveId" clId="{601424CE-D131-437F-8DBF-5528F19C3232}" dt="2025-05-04T22:18:34.760" v="23"/>
        <pc:sldMkLst>
          <pc:docMk/>
          <pc:sldMk cId="0" sldId="258"/>
        </pc:sldMkLst>
      </pc:sldChg>
      <pc:sldChg chg="modSp mod modTransition">
        <pc:chgData name="Vinodkumar Kethavath" userId="9d7af228ad33820c" providerId="LiveId" clId="{601424CE-D131-437F-8DBF-5528F19C3232}" dt="2025-05-04T22:22:22.894" v="42" actId="14100"/>
        <pc:sldMkLst>
          <pc:docMk/>
          <pc:sldMk cId="0" sldId="259"/>
        </pc:sldMkLst>
        <pc:spChg chg="mod">
          <ac:chgData name="Vinodkumar Kethavath" userId="9d7af228ad33820c" providerId="LiveId" clId="{601424CE-D131-437F-8DBF-5528F19C3232}" dt="2025-05-04T21:42:33.659" v="0" actId="14100"/>
          <ac:spMkLst>
            <pc:docMk/>
            <pc:sldMk cId="0" sldId="259"/>
            <ac:spMk id="4" creationId="{00000000-0000-0000-0000-000000000000}"/>
          </ac:spMkLst>
        </pc:spChg>
        <pc:spChg chg="mod">
          <ac:chgData name="Vinodkumar Kethavath" userId="9d7af228ad33820c" providerId="LiveId" clId="{601424CE-D131-437F-8DBF-5528F19C3232}" dt="2025-05-04T22:22:22.894" v="42" actId="14100"/>
          <ac:spMkLst>
            <pc:docMk/>
            <pc:sldMk cId="0" sldId="259"/>
            <ac:spMk id="12" creationId="{00000000-0000-0000-0000-000000000000}"/>
          </ac:spMkLst>
        </pc:spChg>
        <pc:spChg chg="mod">
          <ac:chgData name="Vinodkumar Kethavath" userId="9d7af228ad33820c" providerId="LiveId" clId="{601424CE-D131-437F-8DBF-5528F19C3232}" dt="2025-05-04T22:22:22.217" v="38" actId="14100"/>
          <ac:spMkLst>
            <pc:docMk/>
            <pc:sldMk cId="0" sldId="259"/>
            <ac:spMk id="13" creationId="{00000000-0000-0000-0000-000000000000}"/>
          </ac:spMkLst>
        </pc:spChg>
      </pc:sldChg>
      <pc:sldChg chg="modTransition">
        <pc:chgData name="Vinodkumar Kethavath" userId="9d7af228ad33820c" providerId="LiveId" clId="{601424CE-D131-437F-8DBF-5528F19C3232}" dt="2025-05-04T22:18:34.760" v="23"/>
        <pc:sldMkLst>
          <pc:docMk/>
          <pc:sldMk cId="0" sldId="260"/>
        </pc:sldMkLst>
      </pc:sldChg>
      <pc:sldChg chg="modTransition">
        <pc:chgData name="Vinodkumar Kethavath" userId="9d7af228ad33820c" providerId="LiveId" clId="{601424CE-D131-437F-8DBF-5528F19C3232}" dt="2025-05-04T22:18:34.760" v="23"/>
        <pc:sldMkLst>
          <pc:docMk/>
          <pc:sldMk cId="0" sldId="261"/>
        </pc:sldMkLst>
      </pc:sldChg>
      <pc:sldChg chg="modTransition">
        <pc:chgData name="Vinodkumar Kethavath" userId="9d7af228ad33820c" providerId="LiveId" clId="{601424CE-D131-437F-8DBF-5528F19C3232}" dt="2025-05-04T22:18:34.760" v="23"/>
        <pc:sldMkLst>
          <pc:docMk/>
          <pc:sldMk cId="0" sldId="264"/>
        </pc:sldMkLst>
      </pc:sldChg>
      <pc:sldChg chg="modTransition">
        <pc:chgData name="Vinodkumar Kethavath" userId="9d7af228ad33820c" providerId="LiveId" clId="{601424CE-D131-437F-8DBF-5528F19C3232}" dt="2025-05-04T22:18:34.760" v="23"/>
        <pc:sldMkLst>
          <pc:docMk/>
          <pc:sldMk cId="0" sldId="265"/>
        </pc:sldMkLst>
      </pc:sldChg>
      <pc:sldChg chg="modTransition">
        <pc:chgData name="Vinodkumar Kethavath" userId="9d7af228ad33820c" providerId="LiveId" clId="{601424CE-D131-437F-8DBF-5528F19C3232}" dt="2025-05-04T22:18:34.760" v="23"/>
        <pc:sldMkLst>
          <pc:docMk/>
          <pc:sldMk cId="1863801626" sldId="266"/>
        </pc:sldMkLst>
      </pc:sldChg>
      <pc:sldChg chg="modTransition">
        <pc:chgData name="Vinodkumar Kethavath" userId="9d7af228ad33820c" providerId="LiveId" clId="{601424CE-D131-437F-8DBF-5528F19C3232}" dt="2025-05-04T22:18:34.760" v="23"/>
        <pc:sldMkLst>
          <pc:docMk/>
          <pc:sldMk cId="2073100288" sldId="267"/>
        </pc:sldMkLst>
      </pc:sldChg>
      <pc:sldChg chg="modTransition">
        <pc:chgData name="Vinodkumar Kethavath" userId="9d7af228ad33820c" providerId="LiveId" clId="{601424CE-D131-437F-8DBF-5528F19C3232}" dt="2025-05-04T22:18:34.760" v="23"/>
        <pc:sldMkLst>
          <pc:docMk/>
          <pc:sldMk cId="4205004249" sldId="268"/>
        </pc:sldMkLst>
      </pc:sldChg>
      <pc:sldChg chg="modTransition">
        <pc:chgData name="Vinodkumar Kethavath" userId="9d7af228ad33820c" providerId="LiveId" clId="{601424CE-D131-437F-8DBF-5528F19C3232}" dt="2025-05-04T22:18:34.760" v="23"/>
        <pc:sldMkLst>
          <pc:docMk/>
          <pc:sldMk cId="135319949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1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2096"/>
            <a:ext cx="7556421" cy="3118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Predicting Breast Cancer Patient Outcomes Using Machine Learning</a:t>
            </a:r>
            <a:endParaRPr lang="en-US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9907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Niyathi Lekkala, Vinod Kumar Kethavath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6087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Leveraging machine learning models to enable early Diagnosis and Better clinical decisions in order to increase the survival rate of Breast cancer Patients.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F50C-18D0-6901-17DC-ADE69CBB6664}"/>
              </a:ext>
            </a:extLst>
          </p:cNvPr>
          <p:cNvSpPr txBox="1"/>
          <p:nvPr/>
        </p:nvSpPr>
        <p:spPr>
          <a:xfrm>
            <a:off x="200721" y="1256071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Conclusion: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6DDF3-414A-527D-5AA8-90B0E950BC1C}"/>
              </a:ext>
            </a:extLst>
          </p:cNvPr>
          <p:cNvSpPr txBox="1"/>
          <p:nvPr/>
        </p:nvSpPr>
        <p:spPr>
          <a:xfrm>
            <a:off x="1908810" y="2456795"/>
            <a:ext cx="104508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Actionable next step: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Deploy the optimized Random Forest model into a clinical decision support system to assist oncologists with early prognosis and personalized treatment planning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Achieved 94.6% F1-score with SMOTE-balanced training, enabling more accurate survival predictions for breast cancer patients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Extend the model by incorporating genetic markers and imaging data (e.g., mammograms) for multi-modal prediction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Explore deep learning models like CNNs for unstructured medical data and survival regression for time-based outcomes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0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>
              <a:alpha val="85000"/>
            </a:srgbClr>
          </a:solidFill>
          <a:ln/>
        </p:spPr>
        <p:txBody>
          <a:bodyPr/>
          <a:lstStyle/>
          <a:p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48414"/>
            <a:ext cx="8135779" cy="662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Future Work &amp; Acknowledgments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82993" y="1817132"/>
            <a:ext cx="1275361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Our research will expand into genetic markers, deep learning, survival analysis, and multi-modal imaging integration to advance breast cancer prediction and treatment.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1600319"/>
            <a:ext cx="22860" cy="1050369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434828" y="3079194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Genetic Markers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3526155"/>
            <a:ext cx="429208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Integrate genomic sequencing data to identify hereditary risk factors and personalize treatment pathways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077" y="2867501"/>
            <a:ext cx="3880128" cy="3880128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965" y="3516154"/>
            <a:ext cx="288369" cy="3605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44407" y="3079194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Deep Learning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544407" y="3526155"/>
            <a:ext cx="429220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Implement convolutional neural networks to detect subtle patterns invisible to traditional statistical methods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077" y="2867501"/>
            <a:ext cx="3880128" cy="3880128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987" y="3846314"/>
            <a:ext cx="288369" cy="3605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544407" y="5163860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Survival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544407" y="5610820"/>
            <a:ext cx="429220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Develop Cox proportional hazards models to predict recurrence rates and long-term patient outcomes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5077" y="2867501"/>
            <a:ext cx="3880128" cy="3880128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827" y="5738336"/>
            <a:ext cx="288369" cy="360521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434828" y="5163860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Imaging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1"/>
          <p:cNvSpPr/>
          <p:nvPr/>
        </p:nvSpPr>
        <p:spPr>
          <a:xfrm>
            <a:off x="793790" y="5610820"/>
            <a:ext cx="429208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Combine mammography, ultrasound, and MRI imaging with clinical data for comprehensive diagnostic modeling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5077" y="2867501"/>
            <a:ext cx="3880128" cy="3880128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9805" y="5408176"/>
            <a:ext cx="288369" cy="360521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793730" y="7223164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E30B4E68-301C-4E5B-2AB6-4218C8BF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45" y="816849"/>
            <a:ext cx="11831955" cy="65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9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0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3124319"/>
            <a:ext cx="83377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Problem Statement &amp; Objectives: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24057" y="4365903"/>
            <a:ext cx="1288946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research initiative addressing breast cancer's global mortality burden by developing machine learning models to predict survival outcomes and enhance personalized treatment strategies.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16875" y="4135517"/>
            <a:ext cx="22860" cy="1116092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16875" y="5481995"/>
            <a:ext cx="460772" cy="460772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2" y="5501164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435" y="5552361"/>
            <a:ext cx="28163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Global Impact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82435" y="6027182"/>
            <a:ext cx="3562707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Breast cancer remains the leading cause of cancer-related mortality among women worldwide, with over 2.3 million new cases diagnosed annually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201126" y="5481995"/>
            <a:ext cx="460772" cy="460772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563" y="5501164"/>
            <a:ext cx="337899" cy="42243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866686" y="5552361"/>
            <a:ext cx="28163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Clinical Importance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866686" y="6027182"/>
            <a:ext cx="3562707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Accurate and timely survival predictions are crucial for optimizing personalized treatment strategies and improving patient outcomes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9685377" y="5481995"/>
            <a:ext cx="460772" cy="460772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6813" y="5501164"/>
            <a:ext cx="337899" cy="42243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350937" y="5552361"/>
            <a:ext cx="28163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Project Goal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0350937" y="6027182"/>
            <a:ext cx="3562707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Develop and validate robust machine learning models to predict patient survival status(Alive or Dead) based on clinical, pathological, and demographic factors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506" y="488394"/>
            <a:ext cx="579739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Exploratory Data Analysis: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7849" y="1653778"/>
            <a:ext cx="13121045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Analysis revealed patient survival dataset with class imbalance requiring SMOTE correction and outliers in age, tumor size, and survival months variables that were successfully addressed using IQR methodology.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21506" y="1453991"/>
            <a:ext cx="22860" cy="967978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21506" y="2799278"/>
            <a:ext cx="244197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1. Dataset Overview: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21506" y="3375341"/>
            <a:ext cx="4173141" cy="306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Target variable: Patient Status (1=Alive, 0=Dead)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21506" y="3620554"/>
            <a:ext cx="5230654" cy="95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Primary dataset contains demographic, clinical, and pathological features from breast cancer patients.</a:t>
            </a:r>
            <a:b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909642" y="2845178"/>
            <a:ext cx="244197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35416" y="3281958"/>
            <a:ext cx="4173141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235416" y="4010144"/>
            <a:ext cx="4173141" cy="85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565668" y="2777133"/>
            <a:ext cx="3512635" cy="349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949440" y="2799278"/>
            <a:ext cx="7059454" cy="157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2. Class Balance: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b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Significant imbalance detected between survival outcomes.</a:t>
            </a: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Applied Synthetic Minority Over-sampling Technique (SMOTE) to address class disparity and improve model training.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565668" y="3850362"/>
            <a:ext cx="3645239" cy="85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C00B95-FCBB-C457-EA83-CB2D33E8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20" y="4834689"/>
            <a:ext cx="12016740" cy="28917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9230C-65F2-2197-93F5-1114612CD9CE}"/>
              </a:ext>
            </a:extLst>
          </p:cNvPr>
          <p:cNvSpPr txBox="1"/>
          <p:nvPr/>
        </p:nvSpPr>
        <p:spPr>
          <a:xfrm>
            <a:off x="731520" y="418560"/>
            <a:ext cx="3210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3. Outlier Detection: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8D7BD-4DF4-B689-E089-23C66C854714}"/>
              </a:ext>
            </a:extLst>
          </p:cNvPr>
          <p:cNvSpPr txBox="1"/>
          <p:nvPr/>
        </p:nvSpPr>
        <p:spPr>
          <a:xfrm>
            <a:off x="731520" y="818670"/>
            <a:ext cx="12938760" cy="65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Employed statistical boxplot visualization and Interquartile Range (IQR) methodology.</a:t>
            </a: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Successfully identified and addressed outliers in key variables: Age, Tumor Size, and Survival Months.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5B6CE-AA0F-750D-0867-514AC766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4"/>
          <a:stretch/>
        </p:blipFill>
        <p:spPr>
          <a:xfrm>
            <a:off x="2761041" y="4421106"/>
            <a:ext cx="7955279" cy="3157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657825-76AA-413B-CA97-52FDD17E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1" r="1"/>
          <a:stretch/>
        </p:blipFill>
        <p:spPr>
          <a:xfrm>
            <a:off x="2761042" y="1448394"/>
            <a:ext cx="7955279" cy="27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0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3176" y="506611"/>
            <a:ext cx="517917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Feature Engineering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18805" y="1620679"/>
            <a:ext cx="7092309" cy="882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Preprocessing techniques to prepare breast cancer data for modeling, including categorical encoding, value normalization, and identification of key predictive variables.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43176" y="1413986"/>
            <a:ext cx="22860" cy="1295638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43176" y="2916317"/>
            <a:ext cx="137755" cy="1418511"/>
          </a:xfrm>
          <a:prstGeom prst="roundRect">
            <a:avLst>
              <a:gd name="adj" fmla="val 5603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56561" y="2916317"/>
            <a:ext cx="252686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Feature Encoding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6561" y="3342322"/>
            <a:ext cx="744426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Implemented Label Encoding for ordinal categorical variables.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56561" y="3746659"/>
            <a:ext cx="7444264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Transformed Marital Status, Grade, and Progesterone Status into numerical representations.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18805" y="4518541"/>
            <a:ext cx="137755" cy="1418511"/>
          </a:xfrm>
          <a:prstGeom prst="roundRect">
            <a:avLst>
              <a:gd name="adj" fmla="val 5603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332190" y="4518541"/>
            <a:ext cx="252686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Normalization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332190" y="4944547"/>
            <a:ext cx="6540453" cy="588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Applied MinMaxScaler to standardize all numeric features to [0,1] range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332190" y="5348883"/>
            <a:ext cx="7168634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Ensures equal weighting during model training to prevent domination by high-magnitude variables.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194435" y="6120765"/>
            <a:ext cx="137755" cy="1418511"/>
          </a:xfrm>
          <a:prstGeom prst="roundRect">
            <a:avLst>
              <a:gd name="adj" fmla="val 5603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07820" y="6120765"/>
            <a:ext cx="252686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Feature Importance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470005" y="6608921"/>
            <a:ext cx="6363355" cy="411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Identified key predictors:  Age, Survival Months, N Stage, and Tumor Size.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484879" y="7204272"/>
            <a:ext cx="5997961" cy="751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Used SHAP values to determine feature impact on the model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predictions.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A04F6-FA5E-E308-D82E-4BF7AF56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028" y="1018571"/>
            <a:ext cx="5701196" cy="65207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ABE60-F5FA-CA45-E528-A8281FF3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40" y="416689"/>
            <a:ext cx="6961583" cy="7626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C45B13-E33E-1F40-DDB1-B6E7ECCF7CD0}"/>
              </a:ext>
            </a:extLst>
          </p:cNvPr>
          <p:cNvSpPr txBox="1"/>
          <p:nvPr/>
        </p:nvSpPr>
        <p:spPr>
          <a:xfrm>
            <a:off x="231493" y="186316"/>
            <a:ext cx="5849267" cy="695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Importance: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EF7F7-E640-030C-B647-EE7231215E46}"/>
              </a:ext>
            </a:extLst>
          </p:cNvPr>
          <p:cNvSpPr txBox="1"/>
          <p:nvPr/>
        </p:nvSpPr>
        <p:spPr>
          <a:xfrm>
            <a:off x="231492" y="857205"/>
            <a:ext cx="7579007" cy="1607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2400" b="1" dirty="0">
                <a:latin typeface="Petrona Bold" pitchFamily="34" charset="0"/>
                <a:ea typeface="Petrona Bold" pitchFamily="34" charset="-122"/>
              </a:rPr>
              <a:t>Random Forest Feature Importance: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latin typeface="Petrona Bold" pitchFamily="34" charset="0"/>
                <a:ea typeface="Petrona Bold" pitchFamily="34" charset="-122"/>
              </a:rPr>
              <a:t>Visual Representation: Bar plot showing feature importance score. 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7D35D-84D4-670A-B742-778E0353FA4D}"/>
              </a:ext>
            </a:extLst>
          </p:cNvPr>
          <p:cNvSpPr txBox="1"/>
          <p:nvPr/>
        </p:nvSpPr>
        <p:spPr>
          <a:xfrm>
            <a:off x="231493" y="2505359"/>
            <a:ext cx="2633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Petrona Bold" pitchFamily="34" charset="0"/>
                <a:ea typeface="Petrona Bold" pitchFamily="34" charset="-122"/>
              </a:rPr>
              <a:t>Key Features: 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52F47-B942-F4B2-DAE2-338C1FF7A636}"/>
              </a:ext>
            </a:extLst>
          </p:cNvPr>
          <p:cNvSpPr txBox="1"/>
          <p:nvPr/>
        </p:nvSpPr>
        <p:spPr>
          <a:xfrm>
            <a:off x="231493" y="3058750"/>
            <a:ext cx="6794148" cy="465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Petrona Bold" pitchFamily="34" charset="0"/>
                <a:ea typeface="Petrona Bold" pitchFamily="34" charset="-122"/>
              </a:rPr>
              <a:t>Survival Months: Highest importance, crucial for survival prediction.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Petrona Bold" pitchFamily="34" charset="0"/>
                <a:ea typeface="Petrona Bold" pitchFamily="34" charset="-122"/>
              </a:rPr>
              <a:t>Age: Significant influence on patient outcomes.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Petrona Bold" pitchFamily="34" charset="0"/>
                <a:ea typeface="Petrona Bold" pitchFamily="34" charset="-122"/>
              </a:rPr>
              <a:t>Regional Node Examined: Indicates cancer spread level.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Petrona Bold" pitchFamily="34" charset="0"/>
                <a:ea typeface="Petrona Bold" pitchFamily="34" charset="-122"/>
              </a:rPr>
              <a:t>Tumor size: Directly impacts risk and treatment decision.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Petrona Bold" pitchFamily="34" charset="0"/>
                <a:ea typeface="Petrona Bold" pitchFamily="34" charset="-122"/>
              </a:rPr>
              <a:t>Regional Node Positive: Correlates with prognosis.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Petrona Bold" pitchFamily="34" charset="0"/>
                <a:ea typeface="Petrona Bold" pitchFamily="34" charset="-122"/>
              </a:rPr>
              <a:t>Insight: Focus on survival months, age, and tumor indicators for accurate predictions.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7310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6633" y="539472"/>
            <a:ext cx="6459141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Machine Learning Models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03697" y="1410057"/>
            <a:ext cx="12750402" cy="49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comparison of five key classification algorithms, each with distinct approaches to pattern recognition and prediction.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86632" y="1410057"/>
            <a:ext cx="45719" cy="435295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89" y="2103894"/>
            <a:ext cx="490418" cy="4904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4489" y="2797731"/>
            <a:ext cx="2428876" cy="392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Logistic Regression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59839" y="3190104"/>
            <a:ext cx="2311658" cy="84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Probabilistic classifier for binary outcomes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016" y="2156304"/>
            <a:ext cx="490418" cy="4904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33748" y="2775590"/>
            <a:ext cx="1691160" cy="50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Decision Tree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3408016" y="3219429"/>
            <a:ext cx="2194800" cy="746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Hierarchical, interpretable classification model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89" y="4321552"/>
            <a:ext cx="490418" cy="4904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2351" y="4931939"/>
            <a:ext cx="2381014" cy="392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K-Nearest Neighbors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54010" y="5711319"/>
            <a:ext cx="2428876" cy="50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Non-parametric, instance-based classifier (K=5)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496" y="4324175"/>
            <a:ext cx="490418" cy="4904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 flipH="1">
            <a:off x="3283496" y="4968041"/>
            <a:ext cx="2052433" cy="44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Random Forest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 flipH="1">
            <a:off x="3297248" y="5405038"/>
            <a:ext cx="2428875" cy="156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Robust ensemble of decorrelated decision trees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580" y="2111217"/>
            <a:ext cx="490418" cy="49041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 flipH="1">
            <a:off x="5689580" y="2786433"/>
            <a:ext cx="1157468" cy="3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XGBoost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5666237" y="3190103"/>
            <a:ext cx="1954621" cy="1064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Gradient-boosted trees with regularization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7761B390-8A3A-A226-E955-649CDADA95E0}"/>
              </a:ext>
            </a:extLst>
          </p:cNvPr>
          <p:cNvSpPr/>
          <p:nvPr/>
        </p:nvSpPr>
        <p:spPr>
          <a:xfrm>
            <a:off x="7701123" y="2103895"/>
            <a:ext cx="6428740" cy="4632572"/>
          </a:xfrm>
          <a:prstGeom prst="roundRect">
            <a:avLst>
              <a:gd name="adj" fmla="val 570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pPr algn="ctr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</a:p>
          <a:p>
            <a:pPr algn="ctr"/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Data: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 train, 20% validation; Min–Max scaler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optimal parameters (e.g., learning rate, max depth)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 Handling: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SMOTE(Synthetic Minority Over-sampling Technique) to balance the classes after train–test split.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Metrics: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Accuracy, Precision, Recall, F1-Score, ROC-AUC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86225" y="523299"/>
            <a:ext cx="5844183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Model Evaluation Results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4086225" y="4837390"/>
            <a:ext cx="4235172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4734997" y="5833586"/>
            <a:ext cx="307693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0"/>
          <p:cNvSpPr/>
          <p:nvPr/>
        </p:nvSpPr>
        <p:spPr>
          <a:xfrm>
            <a:off x="4734997" y="6257568"/>
            <a:ext cx="3586401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B1613D-D07B-9503-DD84-4BE76247C54D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0465179"/>
              </p:ext>
            </p:extLst>
          </p:nvPr>
        </p:nvGraphicFramePr>
        <p:xfrm>
          <a:off x="318770" y="1800225"/>
          <a:ext cx="5844182" cy="4457346"/>
        </p:xfrm>
        <a:graphic>
          <a:graphicData uri="http://schemas.openxmlformats.org/drawingml/2006/table">
            <a:tbl>
              <a:tblPr/>
              <a:tblGrid>
                <a:gridCol w="1741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4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Model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Accuracy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Precision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Recall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F1-Score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ROC-AUC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K-NN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0.859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0.873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0.975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0.921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0.720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Logistic Regression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0.888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0.896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0.980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0.936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0.870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Decision Tree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0.819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0.902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0.882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0.892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0.677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Random Forest(Tuned)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0.906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0.916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0.979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0.946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0.829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XGBoost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0.888</a:t>
                      </a:r>
                    </a:p>
                  </a:txBody>
                  <a:tcPr marL="6667" marR="6667" marT="66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0.911</a:t>
                      </a:r>
                    </a:p>
                  </a:txBody>
                  <a:tcPr marL="6667" marR="6667" marT="66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0.961</a:t>
                      </a:r>
                    </a:p>
                  </a:txBody>
                  <a:tcPr marL="6667" marR="6667" marT="66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0.935</a:t>
                      </a:r>
                    </a:p>
                  </a:txBody>
                  <a:tcPr marL="6667" marR="6667" marT="66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0.815</a:t>
                      </a:r>
                    </a:p>
                  </a:txBody>
                  <a:tcPr marL="6667" marR="6667" marT="66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1693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05652290-4BA1-85F6-DDC4-EBDE43AA6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084" y="1650910"/>
            <a:ext cx="2555827" cy="25509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0F2FCA-192D-D3D5-6D19-B3E9F7B42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748" y="1702594"/>
            <a:ext cx="2389848" cy="24475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AB8236-A8B9-F203-0F11-71905C6D6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8224" y="1695857"/>
            <a:ext cx="2583432" cy="24189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0B4E82-1679-4AD5-A726-2E77C6C94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9032" y="4481972"/>
            <a:ext cx="2583432" cy="27032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7911209-FA85-DAF6-7666-0956081C5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3232" y="4547844"/>
            <a:ext cx="2717492" cy="26094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74B896C-5758-9031-A8F2-1832352B029A}"/>
              </a:ext>
            </a:extLst>
          </p:cNvPr>
          <p:cNvSpPr txBox="1"/>
          <p:nvPr/>
        </p:nvSpPr>
        <p:spPr>
          <a:xfrm>
            <a:off x="236947" y="6537712"/>
            <a:ext cx="8084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(Tuned) outperforms others with a higher F1-Score (0.946) and Accuracy (0.906), excelling in identifying survival status.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5639" y="531971"/>
            <a:ext cx="4324231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Insights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01502" y="1395413"/>
            <a:ext cx="7749659" cy="931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Random Forest outperformed other models for breast cancer prediction, with tumor characteristics and patient demographics serving as critical predictive features. Advanced techniques addressed data challenges, enabling robust clinical applications.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54209" y="1473518"/>
            <a:ext cx="22860" cy="1108353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065639" y="2892623"/>
            <a:ext cx="7985522" cy="945713"/>
          </a:xfrm>
          <a:prstGeom prst="roundRect">
            <a:avLst>
              <a:gd name="adj" fmla="val 6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30422" y="3057406"/>
            <a:ext cx="2162056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Model Performance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30422" y="3421975"/>
            <a:ext cx="765595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Random Forest classifier achieved highest accuracy (89.6%) with superior precision-recall balance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065639" y="3995499"/>
            <a:ext cx="7985522" cy="945713"/>
          </a:xfrm>
          <a:prstGeom prst="roundRect">
            <a:avLst>
              <a:gd name="adj" fmla="val 6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30422" y="4160282"/>
            <a:ext cx="2162056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Critical Features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30422" y="4524851"/>
            <a:ext cx="765595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Tumor size, survival months, and patient age emerged as the most significant predictive variables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065639" y="5098375"/>
            <a:ext cx="7985522" cy="945713"/>
          </a:xfrm>
          <a:prstGeom prst="roundRect">
            <a:avLst>
              <a:gd name="adj" fmla="val 6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30422" y="5263158"/>
            <a:ext cx="2162056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Class Imbalance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230422" y="5627727"/>
            <a:ext cx="765595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SMOTE resampling technique substantially improved sensitivity and F1-scores across all models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065639" y="6201251"/>
            <a:ext cx="7985522" cy="1197292"/>
          </a:xfrm>
          <a:prstGeom prst="roundRect">
            <a:avLst>
              <a:gd name="adj" fmla="val 55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230422" y="6366034"/>
            <a:ext cx="2162056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Clinical Application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230422" y="6730603"/>
            <a:ext cx="7655957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Machine learning algorithms provide valuable decision support for early diagnosis and personalized treatment planning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34*338"/>
  <p:tag name="TABLE_ENDDRAG_RECT" val="25*141*534*33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944</Words>
  <Application>Microsoft Office PowerPoint</Application>
  <PresentationFormat>Custom</PresentationFormat>
  <Paragraphs>140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Times New Roman</vt:lpstr>
      <vt:lpstr>Arial</vt:lpstr>
      <vt:lpstr>Petrona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Vinodkumar Kethavath</cp:lastModifiedBy>
  <cp:revision>6</cp:revision>
  <dcterms:created xsi:type="dcterms:W3CDTF">2025-05-04T15:52:36Z</dcterms:created>
  <dcterms:modified xsi:type="dcterms:W3CDTF">2025-05-04T22:22:30Z</dcterms:modified>
</cp:coreProperties>
</file>